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7" r:id="rId3"/>
    <p:sldId id="276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81" r:id="rId15"/>
    <p:sldId id="277" r:id="rId16"/>
    <p:sldId id="278" r:id="rId17"/>
    <p:sldId id="267" r:id="rId18"/>
    <p:sldId id="268" r:id="rId19"/>
    <p:sldId id="269" r:id="rId20"/>
    <p:sldId id="272" r:id="rId21"/>
    <p:sldId id="273" r:id="rId22"/>
    <p:sldId id="274" r:id="rId23"/>
    <p:sldId id="270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03F"/>
    <a:srgbClr val="D6B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4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10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0DD62306-09B8-B04F-A91C-1BBD4A2C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28" y="3312772"/>
            <a:ext cx="10766855" cy="2387600"/>
          </a:xfrm>
        </p:spPr>
        <p:txBody>
          <a:bodyPr anchor="b">
            <a:noAutofit/>
          </a:bodyPr>
          <a:lstStyle>
            <a:lvl1pPr algn="l">
              <a:lnSpc>
                <a:spcPts val="12000"/>
              </a:lnSpc>
              <a:defRPr sz="13000" cap="all" baseline="0">
                <a:solidFill>
                  <a:srgbClr val="BB903F"/>
                </a:solidFill>
                <a:latin typeface="Plau" pitchFamily="2" charset="77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AC08BEA-57AF-0F4A-A122-198999A3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729" y="56366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cap="all" baseline="0">
                <a:solidFill>
                  <a:srgbClr val="0F1E0F"/>
                </a:solidFill>
                <a:latin typeface="Halyard Text" pitchFamily="2" charset="77"/>
                <a:cs typeface="Calibri" panose="020F0502020204030204" pitchFamily="34" charset="0"/>
              </a:defRPr>
            </a:lvl1pPr>
          </a:lstStyle>
          <a:p>
            <a:fld id="{4A370A31-1EBB-4718-AC23-B7A0FA1A00A8}" type="datetime4">
              <a:rPr lang="nl-BE" smtClean="0"/>
              <a:pPr/>
              <a:t>30 oktober 2025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463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0DD62306-09B8-B04F-A91C-1BBD4A2CD4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728" y="3312772"/>
            <a:ext cx="10766855" cy="2387600"/>
          </a:xfrm>
        </p:spPr>
        <p:txBody>
          <a:bodyPr anchor="b">
            <a:noAutofit/>
          </a:bodyPr>
          <a:lstStyle>
            <a:lvl1pPr algn="l">
              <a:lnSpc>
                <a:spcPts val="12000"/>
              </a:lnSpc>
              <a:defRPr sz="13000" cap="all" baseline="0">
                <a:solidFill>
                  <a:schemeClr val="bg1"/>
                </a:solidFill>
                <a:latin typeface="Plau" pitchFamily="2" charset="77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3AC08BEA-57AF-0F4A-A122-198999A3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729" y="56366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cap="all" baseline="0">
                <a:solidFill>
                  <a:schemeClr val="bg1"/>
                </a:solidFill>
                <a:latin typeface="Halyard Text" pitchFamily="2" charset="77"/>
                <a:cs typeface="Calibri" panose="020F0502020204030204" pitchFamily="34" charset="0"/>
              </a:defRPr>
            </a:lvl1pPr>
          </a:lstStyle>
          <a:p>
            <a:fld id="{4A370A31-1EBB-4718-AC23-B7A0FA1A00A8}" type="datetime4">
              <a:rPr lang="nl-BE" smtClean="0"/>
              <a:pPr/>
              <a:t>30 oktober 2025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564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47FF6-325D-F041-8A3A-8595824E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lau" pitchFamily="2" charset="77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F992F-D98A-CA49-BE0A-748DA15F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alyard Text" pitchFamily="2" charset="77"/>
                <a:cs typeface="Calibri Light" panose="020F0302020204030204" pitchFamily="34" charset="0"/>
              </a:defRPr>
            </a:lvl1pPr>
            <a:lvl2pPr>
              <a:defRPr b="0" i="0">
                <a:latin typeface="Halyard Text" pitchFamily="2" charset="77"/>
                <a:cs typeface="Calibri Light" panose="020F0302020204030204" pitchFamily="34" charset="0"/>
              </a:defRPr>
            </a:lvl2pPr>
            <a:lvl3pPr>
              <a:defRPr b="0" i="0">
                <a:latin typeface="Halyard Text" pitchFamily="2" charset="77"/>
                <a:cs typeface="Calibri Light" panose="020F0302020204030204" pitchFamily="34" charset="0"/>
              </a:defRPr>
            </a:lvl3pPr>
            <a:lvl4pPr>
              <a:defRPr b="0" i="0">
                <a:latin typeface="Halyard Text" pitchFamily="2" charset="77"/>
                <a:cs typeface="Calibri Light" panose="020F0302020204030204" pitchFamily="34" charset="0"/>
              </a:defRPr>
            </a:lvl4pPr>
            <a:lvl5pPr>
              <a:defRPr b="0" i="0">
                <a:latin typeface="Halyard Text" pitchFamily="2" charset="77"/>
                <a:cs typeface="Calibri Light" panose="020F03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59F57675-6337-BE4A-ADC8-D6A113E6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140104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1B971-D579-D04C-88AE-86C32461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Plau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7BAD56-3210-D740-BFC7-8EA4DC39D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alyard Tex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7EE35069-C2C3-D44B-9210-A5102DDD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58417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61882-0429-0247-B65B-9D3E5196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F8CAE-722B-EE49-9174-EC56BD9F0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  <a:lvl2pPr>
              <a:defRPr>
                <a:latin typeface="Halyard Text" pitchFamily="2" charset="77"/>
              </a:defRPr>
            </a:lvl2pPr>
            <a:lvl3pPr>
              <a:defRPr>
                <a:latin typeface="Halyard Text" pitchFamily="2" charset="77"/>
              </a:defRPr>
            </a:lvl3pPr>
            <a:lvl4pPr>
              <a:defRPr>
                <a:latin typeface="Halyard Text" pitchFamily="2" charset="77"/>
              </a:defRPr>
            </a:lvl4pPr>
            <a:lvl5pPr>
              <a:defRPr>
                <a:latin typeface="Halyard Tex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6DAF26-D519-3749-AA32-978662C8B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  <a:lvl2pPr>
              <a:defRPr>
                <a:latin typeface="Halyard Text" pitchFamily="2" charset="77"/>
              </a:defRPr>
            </a:lvl2pPr>
            <a:lvl3pPr>
              <a:defRPr>
                <a:latin typeface="Halyard Text" pitchFamily="2" charset="77"/>
              </a:defRPr>
            </a:lvl3pPr>
            <a:lvl4pPr>
              <a:defRPr>
                <a:latin typeface="Halyard Text" pitchFamily="2" charset="77"/>
              </a:defRPr>
            </a:lvl4pPr>
            <a:lvl5pPr>
              <a:defRPr>
                <a:latin typeface="Halyard Tex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1D21023-5FA3-484D-8C85-36406258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166156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77859-F336-5C44-90B9-EE5E17F8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7F8E48-0AFE-354A-82C7-4B0059A7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alyard T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D8D9EC-9D2F-DC45-A8E5-ECF15C84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  <a:lvl2pPr>
              <a:defRPr>
                <a:latin typeface="Halyard Text" pitchFamily="2" charset="77"/>
              </a:defRPr>
            </a:lvl2pPr>
            <a:lvl3pPr>
              <a:defRPr>
                <a:latin typeface="Halyard Text" pitchFamily="2" charset="77"/>
              </a:defRPr>
            </a:lvl3pPr>
            <a:lvl4pPr>
              <a:defRPr>
                <a:latin typeface="Halyard Text" pitchFamily="2" charset="77"/>
              </a:defRPr>
            </a:lvl4pPr>
            <a:lvl5pPr>
              <a:defRPr>
                <a:latin typeface="Halyard Tex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03CE6A0-BC93-3449-A51B-61FAB013C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alyard T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6C741E-1D73-1C4A-88DE-890E5B37B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  <a:lvl2pPr>
              <a:defRPr>
                <a:latin typeface="Halyard Text" pitchFamily="2" charset="77"/>
              </a:defRPr>
            </a:lvl2pPr>
            <a:lvl3pPr>
              <a:defRPr>
                <a:latin typeface="Halyard Text" pitchFamily="2" charset="77"/>
              </a:defRPr>
            </a:lvl3pPr>
            <a:lvl4pPr>
              <a:defRPr>
                <a:latin typeface="Halyard Text" pitchFamily="2" charset="77"/>
              </a:defRPr>
            </a:lvl4pPr>
            <a:lvl5pPr>
              <a:defRPr>
                <a:latin typeface="Halyard Tex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0AF28314-7A92-E24C-9D28-6FB056A5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2188137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6F91C-7D48-9D44-9D2D-15DB579C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lau" pitchFamily="2" charset="77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818D8E3-6743-E844-A7AF-E7A77199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124486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463FF4-2560-F248-AB76-C50AF957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83081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DB8E2-E1D4-5749-AE17-B0D01D8C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007232-83D3-CE44-8151-D34015BB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12" y="1504800"/>
            <a:ext cx="6172200" cy="4361012"/>
          </a:xfrm>
        </p:spPr>
        <p:txBody>
          <a:bodyPr/>
          <a:lstStyle>
            <a:lvl1pPr>
              <a:defRPr sz="3200">
                <a:latin typeface="Halyard Text" pitchFamily="2" charset="77"/>
              </a:defRPr>
            </a:lvl1pPr>
            <a:lvl2pPr>
              <a:defRPr sz="2800">
                <a:latin typeface="Halyard Text" pitchFamily="2" charset="77"/>
              </a:defRPr>
            </a:lvl2pPr>
            <a:lvl3pPr>
              <a:defRPr sz="2400">
                <a:latin typeface="Halyard Text" pitchFamily="2" charset="77"/>
              </a:defRPr>
            </a:lvl3pPr>
            <a:lvl4pPr>
              <a:defRPr sz="2000">
                <a:latin typeface="Halyard Text" pitchFamily="2" charset="77"/>
              </a:defRPr>
            </a:lvl4pPr>
            <a:lvl5pPr>
              <a:defRPr sz="2000">
                <a:latin typeface="Halyard Tex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F8809E-3479-4540-8BA8-EFA6A997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alyard Tex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B725FFED-F7F6-8D4E-BABA-0ADA2DE1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/>
              <a:t>ONDERWERP – DATUM – SPREKER - PLAATS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721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CEBBE-268F-D248-89E5-E9441B44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9AC8D0-0DA1-D947-8131-C83CB6B3D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7200"/>
            <a:ext cx="6172200" cy="4233850"/>
          </a:xfrm>
        </p:spPr>
        <p:txBody>
          <a:bodyPr/>
          <a:lstStyle>
            <a:lvl1pPr marL="0" indent="0">
              <a:buNone/>
              <a:defRPr sz="3200">
                <a:latin typeface="Halyard Tex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C1BB0D-12B4-4F43-9D08-47FF8C68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alyard Tex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B84FFFD-A0CD-7045-92CF-23B81D86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30341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47FF6-325D-F041-8A3A-8595824E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lau" pitchFamily="2" charset="77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F992F-D98A-CA49-BE0A-748DA15F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alyard Text" pitchFamily="2" charset="77"/>
                <a:cs typeface="Calibri Light" panose="020F0302020204030204" pitchFamily="34" charset="0"/>
              </a:defRPr>
            </a:lvl1pPr>
            <a:lvl2pPr>
              <a:defRPr b="0" i="0">
                <a:latin typeface="Halyard Text" pitchFamily="2" charset="77"/>
                <a:cs typeface="Calibri Light" panose="020F0302020204030204" pitchFamily="34" charset="0"/>
              </a:defRPr>
            </a:lvl2pPr>
            <a:lvl3pPr>
              <a:defRPr b="0" i="0">
                <a:latin typeface="Halyard Text" pitchFamily="2" charset="77"/>
                <a:cs typeface="Calibri Light" panose="020F0302020204030204" pitchFamily="34" charset="0"/>
              </a:defRPr>
            </a:lvl3pPr>
            <a:lvl4pPr>
              <a:defRPr b="0" i="0">
                <a:latin typeface="Halyard Text" pitchFamily="2" charset="77"/>
                <a:cs typeface="Calibri Light" panose="020F0302020204030204" pitchFamily="34" charset="0"/>
              </a:defRPr>
            </a:lvl4pPr>
            <a:lvl5pPr>
              <a:defRPr b="0" i="0">
                <a:latin typeface="Halyard Text" pitchFamily="2" charset="77"/>
                <a:cs typeface="Calibri Light" panose="020F03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59F57675-6337-BE4A-ADC8-D6A113E6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331984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1B971-D579-D04C-88AE-86C32461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Plau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7BAD56-3210-D740-BFC7-8EA4DC39D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7EE35069-C2C3-D44B-9210-A5102DDD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/>
              <a:t>ONDERWERP – DATUM – SPREKER - PLAATS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49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61882-0429-0247-B65B-9D3E5196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F8CAE-722B-EE49-9174-EC56BD9F0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6DAF26-D519-3749-AA32-978662C8B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1D21023-5FA3-484D-8C85-36406258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/>
              <a:t>ONDERWERP – DATUM – SPREKER - PLAATS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74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77859-F336-5C44-90B9-EE5E17F8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7F8E48-0AFE-354A-82C7-4B0059A7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D8D9EC-9D2F-DC45-A8E5-ECF15C84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03CE6A0-BC93-3449-A51B-61FAB013C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6C741E-1D73-1C4A-88DE-890E5B37B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0AF28314-7A92-E24C-9D28-6FB056A5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/>
              <a:t>ONDERWERP – DATUM – SPREKER - PLAATS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03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6F91C-7D48-9D44-9D2D-15DB579C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lau" pitchFamily="2" charset="77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818D8E3-6743-E844-A7AF-E7A77199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/>
              <a:t>ONDERWERP – DATUM – SPREKER - PLAATS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412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463FF4-2560-F248-AB76-C50AF957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/>
              <a:t>ONDERWERP – DATUM – SPREKER - PLAATS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48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DB8E2-E1D4-5749-AE17-B0D01D8C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007232-83D3-CE44-8151-D34015BB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5600"/>
            <a:ext cx="6172200" cy="4255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F8809E-3479-4540-8BA8-EFA6A997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B725FFED-F7F6-8D4E-BABA-0ADA2DE1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85764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CEBBE-268F-D248-89E5-E9441B44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9AC8D0-0DA1-D947-8131-C83CB6B3D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0000"/>
            <a:ext cx="6172200" cy="424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C1BB0D-12B4-4F43-9D08-47FF8C68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FB84FFFD-A0CD-7045-92CF-23B81D86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426318"/>
            <a:ext cx="6553200" cy="365125"/>
          </a:xfrm>
        </p:spPr>
        <p:txBody>
          <a:bodyPr/>
          <a:lstStyle>
            <a:lvl1pPr>
              <a:defRPr>
                <a:latin typeface="Halyard Text" pitchFamily="2" charset="77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52860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AFB87F-3708-4B48-934A-77D370AD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757B45-199B-0B4A-94C9-557408C74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9ED994-413E-D945-A3B5-267B64E47F2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28237" y="365125"/>
            <a:ext cx="1325563" cy="1325563"/>
          </a:xfrm>
          <a:prstGeom prst="rect">
            <a:avLst/>
          </a:prstGeom>
        </p:spPr>
      </p:pic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9B03CCF5-8124-E142-B969-B4D32A9D4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400" y="6426318"/>
            <a:ext cx="6553200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</p:spTree>
    <p:extLst>
      <p:ext uri="{BB962C8B-B14F-4D97-AF65-F5344CB8AC3E}">
        <p14:creationId xmlns:p14="http://schemas.microsoft.com/office/powerpoint/2010/main" val="16952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B903F"/>
          </a:solidFill>
          <a:latin typeface="Plau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alyard Text" pitchFamily="2" charset="77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alyard Text" pitchFamily="2" charset="77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alyard Text" pitchFamily="2" charset="77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alyard Text" pitchFamily="2" charset="77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alyard Text" pitchFamily="2" charset="77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BF63709-76B0-4C45-99F2-BF3BDB10CF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B9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AFB87F-3708-4B48-934A-77D370AD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757B45-199B-0B4A-94C9-557408C74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9B03CCF5-8124-E142-B969-B4D32A9D4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400" y="6426318"/>
            <a:ext cx="6553200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ONDERWERP – DATUM – SPREKER - PLAATS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002942-BCDE-474C-9E47-F73B26B3171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007494" y="354753"/>
            <a:ext cx="1346306" cy="13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lau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BF554-DBB6-0449-BAAB-3444A512D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728" y="598207"/>
            <a:ext cx="10766855" cy="2830794"/>
          </a:xfrm>
        </p:spPr>
        <p:txBody>
          <a:bodyPr/>
          <a:lstStyle/>
          <a:p>
            <a:r>
              <a:rPr lang="nl-BE" sz="8000" dirty="0"/>
              <a:t>Dorpsraad ontmoet</a:t>
            </a:r>
            <a:br>
              <a:rPr lang="nl-BE" sz="8000" dirty="0"/>
            </a:br>
            <a:r>
              <a:rPr lang="nl-BE" sz="8000" dirty="0"/>
              <a:t>gemeenteraad</a:t>
            </a:r>
            <a:endParaRPr lang="nl-BE" sz="5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32A8A72-8CE2-09FE-96C5-9823725CA1BB}"/>
              </a:ext>
            </a:extLst>
          </p:cNvPr>
          <p:cNvSpPr txBox="1"/>
          <p:nvPr/>
        </p:nvSpPr>
        <p:spPr>
          <a:xfrm>
            <a:off x="549728" y="4958518"/>
            <a:ext cx="652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Plau" panose="00000500000000000000" pitchFamily="50" charset="0"/>
              </a:rPr>
              <a:t>25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38777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19228-04B4-9622-7BC4-27AB49DBA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4BA28-373E-35EC-A4AD-4FF446FD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Derde bijeenkomst dorpsraad (9 sept.)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63C6E-30FA-F809-B01F-02F7ABD9A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62637"/>
            <a:ext cx="3921807" cy="902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BE" sz="4400" dirty="0"/>
              <a:t>PIJLER PROSPERITY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C89009A-EE6A-45A2-8A7C-23AD617D7D81}"/>
              </a:ext>
            </a:extLst>
          </p:cNvPr>
          <p:cNvSpPr txBox="1"/>
          <p:nvPr/>
        </p:nvSpPr>
        <p:spPr>
          <a:xfrm>
            <a:off x="1512131" y="2264637"/>
            <a:ext cx="8427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</a:rPr>
              <a:t>2 gesprekstafels</a:t>
            </a:r>
            <a:br>
              <a:rPr lang="nl-BE" sz="2800" dirty="0">
                <a:solidFill>
                  <a:schemeClr val="bg1"/>
                </a:solidFill>
              </a:rPr>
            </a:br>
            <a:endParaRPr lang="nl-BE" sz="2800" dirty="0">
              <a:solidFill>
                <a:schemeClr val="bg1"/>
              </a:solidFill>
            </a:endParaRP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Lokale en sociale economie, innovatie en industrialisatie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Toerisme, cultuur en bewegen in de open ruimte</a:t>
            </a:r>
            <a:endParaRPr lang="nl-B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F1E1AE-52AB-4E40-AE92-218C7F5E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61" y="4483447"/>
            <a:ext cx="1540038" cy="15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34829A-33A2-2C4D-8AC5-D42E234B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25" y="4463843"/>
            <a:ext cx="1540038" cy="15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5A67A-C2C5-DB6A-4710-66ED3B7DE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89" y="4463844"/>
            <a:ext cx="1551677" cy="155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DA2406F-06F5-5789-7F45-7580A3348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92" y="4463844"/>
            <a:ext cx="1540037" cy="15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96D67812-B56F-A348-7A89-0E895462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98" y="4495087"/>
            <a:ext cx="1540037" cy="15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5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7770B-B7F1-48C1-86F6-276611C65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780E73F-FA4E-ADB6-0711-907C3E9D59B9}"/>
              </a:ext>
            </a:extLst>
          </p:cNvPr>
          <p:cNvSpPr txBox="1"/>
          <p:nvPr/>
        </p:nvSpPr>
        <p:spPr>
          <a:xfrm>
            <a:off x="897308" y="1375874"/>
            <a:ext cx="105782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Veelbesproken onderwerpen</a:t>
            </a:r>
          </a:p>
          <a:p>
            <a:endParaRPr lang="nl-BE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(Sociale) economie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Aanwezigheid lokale handelaars positief, maar steeds moeilijker houdbaar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extra promotie lokale zelfstandigen vanuit gemeente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Groep ‘</a:t>
            </a:r>
            <a:r>
              <a:rPr lang="nl-BE" sz="2000" dirty="0" err="1"/>
              <a:t>working</a:t>
            </a:r>
            <a:r>
              <a:rPr lang="nl-BE" sz="2000" dirty="0"/>
              <a:t> </a:t>
            </a:r>
            <a:r>
              <a:rPr lang="nl-BE" sz="2000" dirty="0" err="1"/>
              <a:t>poor</a:t>
            </a:r>
            <a:r>
              <a:rPr lang="nl-BE" sz="2000" dirty="0"/>
              <a:t>’ wordt groter en ook nood aan ondersteuning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Sociale tewerkstelling vraagt engagement van werkgever. </a:t>
            </a:r>
            <a:br>
              <a:rPr lang="nl-BE" sz="2000" dirty="0"/>
            </a:br>
            <a:r>
              <a:rPr lang="nl-BE" sz="2000" dirty="0"/>
              <a:t>Ondersteuning gemeente mogelijk?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Knelpuntberoepen in de aandacht via beurzen, workshops, testdagen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Langdurige werklozen en zieken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Activering d.m.v. begeleiding naar vrijwilligerswerk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Activering vanuit gemeente door interne tewerkstelling (o.a. onderhoud openbaar domein, </a:t>
            </a:r>
            <a:r>
              <a:rPr lang="nl-BE" sz="2000" dirty="0" err="1"/>
              <a:t>heraanleg</a:t>
            </a:r>
            <a:r>
              <a:rPr lang="nl-BE" sz="2000" dirty="0"/>
              <a:t> opritten,…)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Mensen die uit de boot vallen sneller naar de juiste hulp leiden</a:t>
            </a:r>
            <a:br>
              <a:rPr lang="nl-BE" sz="2000" dirty="0"/>
            </a:br>
            <a:r>
              <a:rPr lang="nl-BE" sz="2000" dirty="0"/>
              <a:t>&gt; Sociaal Huis moet zichtbaarder zijn</a:t>
            </a:r>
          </a:p>
        </p:txBody>
      </p:sp>
    </p:spTree>
    <p:extLst>
      <p:ext uri="{BB962C8B-B14F-4D97-AF65-F5344CB8AC3E}">
        <p14:creationId xmlns:p14="http://schemas.microsoft.com/office/powerpoint/2010/main" val="44048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C27D6-4FCC-DE96-6660-AD6D70E1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420034C-F425-8812-97D2-A013D934B332}"/>
              </a:ext>
            </a:extLst>
          </p:cNvPr>
          <p:cNvSpPr txBox="1"/>
          <p:nvPr/>
        </p:nvSpPr>
        <p:spPr>
          <a:xfrm>
            <a:off x="897308" y="1375874"/>
            <a:ext cx="105782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Veelbesproken onderwerpen</a:t>
            </a:r>
          </a:p>
          <a:p>
            <a:endParaRPr lang="nl-BE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Industrialisatie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Kleine bedrijven en lokale handelaars ok, geen ruimt voor industrie in een dorp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Moeilijkheid om geschikte bedrijfsruimte te vinden in Laarne, hierdoor beperkte lokale economie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Deelindustrie/deeleconomie mogelijk? Werktuigenbibliotheek, helpt mensen met activatie en sociaal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Ruimte maken voor maatwerkbedrijven die actief inzetten op tewerkstelling anderstaligen en mensen die geactiveerd moeten worden</a:t>
            </a:r>
          </a:p>
          <a:p>
            <a:endParaRPr lang="nl-BE" sz="20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Ondernemerschap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Klein toerisme meer uitbouwen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Landbouwbedrijven stimuleren en hier evt. sociale tewerkstelling aan koppelen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Budgetten voorzien voor burgerprojecten, ook volgens leeftijd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Boekenruilkasten voor kinderen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Repair</a:t>
            </a:r>
            <a:r>
              <a:rPr lang="nl-BE" sz="2000" dirty="0"/>
              <a:t> café voor bv. fietsen</a:t>
            </a:r>
          </a:p>
        </p:txBody>
      </p:sp>
    </p:spTree>
    <p:extLst>
      <p:ext uri="{BB962C8B-B14F-4D97-AF65-F5344CB8AC3E}">
        <p14:creationId xmlns:p14="http://schemas.microsoft.com/office/powerpoint/2010/main" val="287156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390BA-A5CF-1AAE-30AC-4A85ED65F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8295BEB-6555-9758-4B9E-F5823B272982}"/>
              </a:ext>
            </a:extLst>
          </p:cNvPr>
          <p:cNvSpPr txBox="1"/>
          <p:nvPr/>
        </p:nvSpPr>
        <p:spPr>
          <a:xfrm>
            <a:off x="629454" y="812455"/>
            <a:ext cx="1057826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Veelbesproken onderwerpen</a:t>
            </a:r>
          </a:p>
          <a:p>
            <a:endParaRPr lang="nl-BE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Publieke ruimte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zinvolle inrichting openbare ruimte </a:t>
            </a:r>
            <a:r>
              <a:rPr lang="nl-BE" sz="2000" dirty="0" err="1"/>
              <a:t>dmv</a:t>
            </a:r>
            <a:r>
              <a:rPr lang="nl-BE" sz="2000" dirty="0"/>
              <a:t> sport- en spelelementen (</a:t>
            </a:r>
            <a:r>
              <a:rPr lang="nl-BE" sz="2000" dirty="0" err="1"/>
              <a:t>petanquebanen</a:t>
            </a:r>
            <a:r>
              <a:rPr lang="nl-BE" sz="2000" dirty="0"/>
              <a:t>, calisthenics, hindernissenparcours, belevingsparcours)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Plaatsen van fietsherstelzuilen aan sporthal, Kasteel, Vaartplein en dorpscentra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accommodaties voor jonge ouders, ook bij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Fiets- en wandelroutes zijn super, maar meer mag zeker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</a:t>
            </a:r>
            <a:r>
              <a:rPr lang="nl-BE" sz="2000" dirty="0" err="1"/>
              <a:t>picnicbankjes</a:t>
            </a:r>
            <a:r>
              <a:rPr lang="nl-BE" sz="2000" dirty="0"/>
              <a:t>, sneller herstellen van kapotte banken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Speelpleinen sneller herstellen en wat innoveren</a:t>
            </a:r>
          </a:p>
          <a:p>
            <a:endParaRPr lang="nl-BE" sz="20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Vrijetijdsaanbod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SKALA gezelliger en beter inrichten (</a:t>
            </a:r>
            <a:r>
              <a:rPr lang="nl-BE" sz="2000" dirty="0" err="1"/>
              <a:t>ifv</a:t>
            </a:r>
            <a:r>
              <a:rPr lang="nl-BE" sz="2000" dirty="0"/>
              <a:t> artiesten of napraten aan de bar)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Vraag naar meer lokaal aanbod volwassenonderwijs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Kerstmarkten zijn super maar Laarne kan gezelliger ingericht worden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Autoloze of autoluwe dag organiseren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Beperkt aanbod voor personen met een beperking, jonge ouders en jongeren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Lokale kenbaarheid aanbod alle lokale verenigingen verbeteren</a:t>
            </a:r>
          </a:p>
        </p:txBody>
      </p:sp>
    </p:spTree>
    <p:extLst>
      <p:ext uri="{BB962C8B-B14F-4D97-AF65-F5344CB8AC3E}">
        <p14:creationId xmlns:p14="http://schemas.microsoft.com/office/powerpoint/2010/main" val="346730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0AD0E-1C3E-5274-2B43-B70A515F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87C4EF7-2B1C-A8BF-66DE-D48F6F3AFCD9}"/>
              </a:ext>
            </a:extLst>
          </p:cNvPr>
          <p:cNvSpPr txBox="1"/>
          <p:nvPr/>
        </p:nvSpPr>
        <p:spPr>
          <a:xfrm>
            <a:off x="897308" y="794760"/>
            <a:ext cx="97251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Feedback ondernemersenquête</a:t>
            </a:r>
          </a:p>
          <a:p>
            <a:endParaRPr lang="nl-BE" sz="28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Vooral kleine tot middelgrote </a:t>
            </a:r>
            <a:br>
              <a:rPr lang="nl-BE" sz="2000" dirty="0"/>
            </a:br>
            <a:r>
              <a:rPr lang="nl-BE" sz="2000" dirty="0"/>
              <a:t>ondernemingen en vrije beroepen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59% al meer dan 10 jaar actief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41% gevestigd in dorpskern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59% gevestigd buiten </a:t>
            </a:r>
            <a:r>
              <a:rPr lang="nl-BE" sz="2000"/>
              <a:t>kern en </a:t>
            </a:r>
            <a:br>
              <a:rPr lang="nl-BE" sz="2000" dirty="0"/>
            </a:br>
            <a:r>
              <a:rPr lang="nl-BE" sz="2000" dirty="0"/>
              <a:t>buiten bedrijventerreinen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 dirty="0"/>
          </a:p>
        </p:txBody>
      </p:sp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7E160FC6-E2E0-BDEF-4A11-B03BAFD7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328" y="1649338"/>
            <a:ext cx="5640774" cy="41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248C-B701-EC9C-3F37-51CDAF6FA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0285316-B74F-9A71-9807-8BCB5705312E}"/>
              </a:ext>
            </a:extLst>
          </p:cNvPr>
          <p:cNvSpPr txBox="1"/>
          <p:nvPr/>
        </p:nvSpPr>
        <p:spPr>
          <a:xfrm>
            <a:off x="897308" y="794760"/>
            <a:ext cx="97251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Feedback ondernemersenquête</a:t>
            </a:r>
          </a:p>
          <a:p>
            <a:endParaRPr lang="nl-BE" sz="28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 dirty="0"/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B82F7C9-BD5D-6C65-8FF2-62BCBF9E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61" y="1478422"/>
            <a:ext cx="5404707" cy="2187946"/>
          </a:xfrm>
          <a:prstGeom prst="rect">
            <a:avLst/>
          </a:prstGeom>
        </p:spPr>
      </p:pic>
      <p:pic>
        <p:nvPicPr>
          <p:cNvPr id="7" name="Afbeelding 6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4F26D72A-9443-9C9D-415F-B61C6B7C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8" y="3909582"/>
            <a:ext cx="5613964" cy="227401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CEF080A-EA3F-0AC8-55DC-0C569468FE1A}"/>
              </a:ext>
            </a:extLst>
          </p:cNvPr>
          <p:cNvSpPr txBox="1"/>
          <p:nvPr/>
        </p:nvSpPr>
        <p:spPr>
          <a:xfrm>
            <a:off x="7332290" y="2382948"/>
            <a:ext cx="4307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BB903F"/>
                </a:solidFill>
                <a:latin typeface="Plau" panose="00000500000000000000" pitchFamily="50" charset="0"/>
              </a:rPr>
              <a:t>Suggesties ter verbetering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Lokaal kopen nog meer ondersteunen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Procedures rond vergunningen (reclame, renovaties,…) vergemakkelijken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Ondersteuning en begeleiding bij </a:t>
            </a:r>
            <a:r>
              <a:rPr lang="nl-BE" dirty="0" err="1"/>
              <a:t>start-ups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Gemeente moet lokale bedrijven promoten (magazine, dienst toerisme, beurzen,…)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Beperkte beschikbaarheid van geschikte kantoorruimtes/gebrek aan gedeelde werkruimtes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32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97B17-C3E8-610B-5879-0F770CB20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B29C50D-1E9D-2EF1-6DEF-B552C4A5B9C5}"/>
              </a:ext>
            </a:extLst>
          </p:cNvPr>
          <p:cNvSpPr txBox="1"/>
          <p:nvPr/>
        </p:nvSpPr>
        <p:spPr>
          <a:xfrm>
            <a:off x="897308" y="2409915"/>
            <a:ext cx="97251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Feedback burgerenquête</a:t>
            </a:r>
          </a:p>
          <a:p>
            <a:endParaRPr lang="nl-BE" sz="28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Aanvullend op dorpsraad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Zo breed mogelijk bevraagd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165 deelnemers (39% man, 61% vrouw)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Vooral 35+, jonger opnieuw moeilijk te bereiken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Polsen naar wat goed gaat en wat beter kan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 dirty="0"/>
              <a:t>Bepalen van prioriteiten </a:t>
            </a:r>
            <a:r>
              <a:rPr lang="nl-BE" sz="2000" dirty="0" err="1"/>
              <a:t>adhv</a:t>
            </a:r>
            <a:r>
              <a:rPr lang="nl-BE" sz="2000" dirty="0"/>
              <a:t> fictieve </a:t>
            </a:r>
            <a:r>
              <a:rPr lang="nl-BE" sz="2000" dirty="0" err="1"/>
              <a:t>waardejetons</a:t>
            </a:r>
            <a:r>
              <a:rPr lang="nl-BE" sz="2000" dirty="0"/>
              <a:t> met beperkte financiële middelen </a:t>
            </a:r>
          </a:p>
        </p:txBody>
      </p:sp>
    </p:spTree>
    <p:extLst>
      <p:ext uri="{BB962C8B-B14F-4D97-AF65-F5344CB8AC3E}">
        <p14:creationId xmlns:p14="http://schemas.microsoft.com/office/powerpoint/2010/main" val="606938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62332BBF-DA75-E652-55C5-8B9B4492A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77" y="507086"/>
            <a:ext cx="6111114" cy="6167179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7353ECC-FF46-002E-3CFF-650EB001CB71}"/>
              </a:ext>
            </a:extLst>
          </p:cNvPr>
          <p:cNvSpPr txBox="1"/>
          <p:nvPr/>
        </p:nvSpPr>
        <p:spPr>
          <a:xfrm>
            <a:off x="7120863" y="2265585"/>
            <a:ext cx="44836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Ook bij bepalen van prioriteiten </a:t>
            </a:r>
            <a:r>
              <a:rPr lang="nl-BE" dirty="0" err="1"/>
              <a:t>adhv</a:t>
            </a:r>
            <a:r>
              <a:rPr lang="nl-BE" dirty="0"/>
              <a:t> jetons </a:t>
            </a:r>
            <a:r>
              <a:rPr lang="nl-BE" dirty="0">
                <a:solidFill>
                  <a:srgbClr val="BB903F"/>
                </a:solidFill>
              </a:rPr>
              <a:t>gelijkaardig stemgedrag </a:t>
            </a:r>
            <a:r>
              <a:rPr lang="nl-BE" dirty="0"/>
              <a:t>merkbaar.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ontmoedigen doorgaand en zwaar verkeer door dorpskern als prioriteit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versterken van de fietsinfrastructuur en autoluwe straten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Inzetten op betaalbare woningen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meer sportinfrastructuur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Verdere vergroening van de gemeente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versterken </a:t>
            </a:r>
            <a:r>
              <a:rPr lang="nl-BE" dirty="0" err="1"/>
              <a:t>tragewegenbeleid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Mobiliteitsverbinding tussen de dorpskernen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Meer en beter onderhouden speelruimte</a:t>
            </a:r>
          </a:p>
        </p:txBody>
      </p:sp>
    </p:spTree>
    <p:extLst>
      <p:ext uri="{BB962C8B-B14F-4D97-AF65-F5344CB8AC3E}">
        <p14:creationId xmlns:p14="http://schemas.microsoft.com/office/powerpoint/2010/main" val="12377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5C754-6827-83C9-39C3-3D0B47846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A01B8CAE-2AE5-0DD7-6BFA-835FADCDB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05" y="688007"/>
            <a:ext cx="6246975" cy="5920763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C4FEFB5-2D42-5CF5-29F3-8D1795634E85}"/>
              </a:ext>
            </a:extLst>
          </p:cNvPr>
          <p:cNvSpPr txBox="1"/>
          <p:nvPr/>
        </p:nvSpPr>
        <p:spPr>
          <a:xfrm>
            <a:off x="7120863" y="2265585"/>
            <a:ext cx="4483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Ook hieruit (en volgende vragen) blijken </a:t>
            </a:r>
            <a:r>
              <a:rPr lang="nl-BE" dirty="0">
                <a:solidFill>
                  <a:srgbClr val="BB903F"/>
                </a:solidFill>
              </a:rPr>
              <a:t>veel raakpunten </a:t>
            </a:r>
            <a:r>
              <a:rPr lang="nl-BE" dirty="0"/>
              <a:t>tussen dorpsraad en andere inwoners.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beschermen van het landelijke karakter</a:t>
            </a:r>
            <a:br>
              <a:rPr lang="nl-BE" dirty="0"/>
            </a:br>
            <a:r>
              <a:rPr lang="nl-BE" dirty="0"/>
              <a:t>en dorpsidentiteit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Versterken van buurtcohesie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Kleinschalige lokale economie: korte keten, markten, klein toerisme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Sociale zorgaanbod onvoldoende gekend, precaire situaties blijven onder de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80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58F78-5D00-B282-CE63-9FA68D64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C6391F8-7959-087A-874B-66BD943CE15B}"/>
              </a:ext>
            </a:extLst>
          </p:cNvPr>
          <p:cNvSpPr txBox="1"/>
          <p:nvPr/>
        </p:nvSpPr>
        <p:spPr>
          <a:xfrm>
            <a:off x="897308" y="1375874"/>
            <a:ext cx="105782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Prioriteiten voor de burger per thema</a:t>
            </a:r>
          </a:p>
          <a:p>
            <a:endParaRPr lang="nl-BE" sz="20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Laarne als zorgzame gemeente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Uitbreiden hulp aan huis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Voldoende eerstelijnshulpverleners in de buurt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Actief inzetten op buurtwerking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lezingen en infomomenten rond mentale gezondheid en toegankelijker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 err="1"/>
              <a:t>Outreachend</a:t>
            </a:r>
            <a:r>
              <a:rPr lang="nl-BE" sz="2000" dirty="0"/>
              <a:t> werken naar mensen in precaire situatie </a:t>
            </a:r>
          </a:p>
          <a:p>
            <a:endParaRPr lang="nl-BE" sz="2000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Laarne als kindvriendelijke gemeente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Verkeersveiligheid en kindvriendelijke omgeving, niet alleen aan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ontmoetingsplekken voor jongeren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Toegang tot divers lokaal sport- en verenigingsaanbod</a:t>
            </a:r>
          </a:p>
        </p:txBody>
      </p:sp>
    </p:spTree>
    <p:extLst>
      <p:ext uri="{BB962C8B-B14F-4D97-AF65-F5344CB8AC3E}">
        <p14:creationId xmlns:p14="http://schemas.microsoft.com/office/powerpoint/2010/main" val="374811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04523-EE49-89FE-48AC-EB953556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70" y="1242448"/>
            <a:ext cx="10515600" cy="1325563"/>
          </a:xfrm>
        </p:spPr>
        <p:txBody>
          <a:bodyPr/>
          <a:lstStyle/>
          <a:p>
            <a:r>
              <a:rPr lang="nl-BE" dirty="0"/>
              <a:t>Tijdlijn</a:t>
            </a:r>
          </a:p>
        </p:txBody>
      </p:sp>
      <p:sp>
        <p:nvSpPr>
          <p:cNvPr id="11" name="Pijl: punthaak 10">
            <a:extLst>
              <a:ext uri="{FF2B5EF4-FFF2-40B4-BE49-F238E27FC236}">
                <a16:creationId xmlns:a16="http://schemas.microsoft.com/office/drawing/2014/main" id="{B99281BE-8560-8EC1-C24F-A2842DB63609}"/>
              </a:ext>
            </a:extLst>
          </p:cNvPr>
          <p:cNvSpPr/>
          <p:nvPr/>
        </p:nvSpPr>
        <p:spPr>
          <a:xfrm>
            <a:off x="1603762" y="3964349"/>
            <a:ext cx="1367327" cy="692209"/>
          </a:xfrm>
          <a:prstGeom prst="chevron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D67BD31-4A7E-3CC4-0C67-F90B0B432A36}"/>
              </a:ext>
            </a:extLst>
          </p:cNvPr>
          <p:cNvSpPr txBox="1"/>
          <p:nvPr/>
        </p:nvSpPr>
        <p:spPr>
          <a:xfrm>
            <a:off x="1506910" y="3357597"/>
            <a:ext cx="146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Loting </a:t>
            </a:r>
            <a:r>
              <a:rPr lang="nl-BE" sz="1200" dirty="0">
                <a:solidFill>
                  <a:srgbClr val="BB903F"/>
                </a:solidFill>
              </a:rPr>
              <a:t>sleutelfiguren</a:t>
            </a:r>
          </a:p>
          <a:p>
            <a:pPr algn="ctr"/>
            <a:r>
              <a:rPr lang="nl-BE" sz="1200" dirty="0"/>
              <a:t>19 maart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1FF63852-880E-87FA-7A57-A968F3412A7E}"/>
              </a:ext>
            </a:extLst>
          </p:cNvPr>
          <p:cNvSpPr/>
          <p:nvPr/>
        </p:nvSpPr>
        <p:spPr>
          <a:xfrm>
            <a:off x="2644925" y="3964349"/>
            <a:ext cx="1367327" cy="692209"/>
          </a:xfrm>
          <a:prstGeom prst="chevron">
            <a:avLst/>
          </a:prstGeom>
          <a:solidFill>
            <a:srgbClr val="D6B9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092D0C7-3E91-6A97-9357-C3164BB30DDF}"/>
              </a:ext>
            </a:extLst>
          </p:cNvPr>
          <p:cNvSpPr txBox="1"/>
          <p:nvPr/>
        </p:nvSpPr>
        <p:spPr>
          <a:xfrm>
            <a:off x="2548073" y="4801645"/>
            <a:ext cx="146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Eerste samenkomst en </a:t>
            </a:r>
            <a:r>
              <a:rPr lang="nl-BE" sz="1200" dirty="0">
                <a:solidFill>
                  <a:srgbClr val="BB903F"/>
                </a:solidFill>
              </a:rPr>
              <a:t>omgevingsanalyse</a:t>
            </a:r>
            <a:r>
              <a:rPr lang="nl-BE" sz="1200" dirty="0"/>
              <a:t> 24 mei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A2C7393D-4C8A-399E-CA0C-CC07CCBEDDF5}"/>
              </a:ext>
            </a:extLst>
          </p:cNvPr>
          <p:cNvSpPr/>
          <p:nvPr/>
        </p:nvSpPr>
        <p:spPr>
          <a:xfrm>
            <a:off x="3686088" y="3964348"/>
            <a:ext cx="1367327" cy="692209"/>
          </a:xfrm>
          <a:prstGeom prst="chevron">
            <a:avLst/>
          </a:prstGeom>
          <a:solidFill>
            <a:srgbClr val="D6B9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0BE2DF3-335E-7988-5A5A-08AE5B5A6DBF}"/>
              </a:ext>
            </a:extLst>
          </p:cNvPr>
          <p:cNvSpPr txBox="1"/>
          <p:nvPr/>
        </p:nvSpPr>
        <p:spPr>
          <a:xfrm>
            <a:off x="8849173" y="5724848"/>
            <a:ext cx="160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Karel Mortier</a:t>
            </a:r>
            <a:br>
              <a:rPr lang="nl-BE" sz="1200" dirty="0"/>
            </a:br>
            <a:r>
              <a:rPr lang="nl-BE" sz="1200" dirty="0"/>
              <a:t>Marc Hoogewijs</a:t>
            </a:r>
            <a:br>
              <a:rPr lang="nl-BE" sz="1200" dirty="0"/>
            </a:br>
            <a:r>
              <a:rPr lang="nl-BE" sz="1200" dirty="0"/>
              <a:t>Anke </a:t>
            </a:r>
            <a:r>
              <a:rPr lang="nl-BE" sz="1200" dirty="0" err="1"/>
              <a:t>Bautmans</a:t>
            </a:r>
            <a:br>
              <a:rPr lang="nl-BE" sz="1200" dirty="0"/>
            </a:br>
            <a:r>
              <a:rPr lang="nl-BE" sz="1200" dirty="0" err="1"/>
              <a:t>Vada</a:t>
            </a:r>
            <a:r>
              <a:rPr lang="nl-BE" sz="1200" dirty="0"/>
              <a:t> Ongena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CF56AF3B-58A0-3234-C208-4B76FD5A4EA1}"/>
              </a:ext>
            </a:extLst>
          </p:cNvPr>
          <p:cNvSpPr/>
          <p:nvPr/>
        </p:nvSpPr>
        <p:spPr>
          <a:xfrm>
            <a:off x="4727251" y="3964347"/>
            <a:ext cx="1367327" cy="692209"/>
          </a:xfrm>
          <a:prstGeom prst="chevron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1C0773A-746D-C7A8-7770-A2F84113511D}"/>
              </a:ext>
            </a:extLst>
          </p:cNvPr>
          <p:cNvSpPr txBox="1"/>
          <p:nvPr/>
        </p:nvSpPr>
        <p:spPr>
          <a:xfrm>
            <a:off x="4487969" y="4805617"/>
            <a:ext cx="14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Sessie 1 dorpsraad</a:t>
            </a:r>
          </a:p>
          <a:p>
            <a:pPr algn="ctr"/>
            <a:r>
              <a:rPr lang="nl-BE" sz="1200" dirty="0">
                <a:solidFill>
                  <a:srgbClr val="BB903F"/>
                </a:solidFill>
              </a:rPr>
              <a:t>PEOPLE</a:t>
            </a:r>
          </a:p>
          <a:p>
            <a:pPr algn="ctr"/>
            <a:r>
              <a:rPr lang="nl-BE" sz="1200" dirty="0"/>
              <a:t>10 juni</a:t>
            </a:r>
          </a:p>
        </p:txBody>
      </p:sp>
      <p:sp>
        <p:nvSpPr>
          <p:cNvPr id="25" name="Pijl: punthaak 24">
            <a:extLst>
              <a:ext uri="{FF2B5EF4-FFF2-40B4-BE49-F238E27FC236}">
                <a16:creationId xmlns:a16="http://schemas.microsoft.com/office/drawing/2014/main" id="{1F329FC1-CCE5-0E47-6ABA-8D82C737FF6A}"/>
              </a:ext>
            </a:extLst>
          </p:cNvPr>
          <p:cNvSpPr/>
          <p:nvPr/>
        </p:nvSpPr>
        <p:spPr>
          <a:xfrm>
            <a:off x="5768414" y="3964349"/>
            <a:ext cx="1367327" cy="692209"/>
          </a:xfrm>
          <a:prstGeom prst="chevron">
            <a:avLst/>
          </a:prstGeom>
          <a:solidFill>
            <a:srgbClr val="D6B9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DBA2586-0986-7F91-66F7-C52E58955E25}"/>
              </a:ext>
            </a:extLst>
          </p:cNvPr>
          <p:cNvSpPr txBox="1"/>
          <p:nvPr/>
        </p:nvSpPr>
        <p:spPr>
          <a:xfrm>
            <a:off x="5529133" y="3357596"/>
            <a:ext cx="1606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rgbClr val="BB903F"/>
                </a:solidFill>
              </a:rPr>
              <a:t>burgerenquête</a:t>
            </a:r>
            <a:r>
              <a:rPr lang="nl-BE" sz="1200" dirty="0"/>
              <a:t> 12 juni</a:t>
            </a:r>
          </a:p>
        </p:txBody>
      </p:sp>
      <p:sp>
        <p:nvSpPr>
          <p:cNvPr id="27" name="Pijl: punthaak 26">
            <a:extLst>
              <a:ext uri="{FF2B5EF4-FFF2-40B4-BE49-F238E27FC236}">
                <a16:creationId xmlns:a16="http://schemas.microsoft.com/office/drawing/2014/main" id="{E002A38B-BCE2-C944-84EC-CF8E2728A993}"/>
              </a:ext>
            </a:extLst>
          </p:cNvPr>
          <p:cNvSpPr/>
          <p:nvPr/>
        </p:nvSpPr>
        <p:spPr>
          <a:xfrm>
            <a:off x="6809577" y="3964346"/>
            <a:ext cx="1367327" cy="692209"/>
          </a:xfrm>
          <a:prstGeom prst="chevron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8" name="Pijl: punthaak 27">
            <a:extLst>
              <a:ext uri="{FF2B5EF4-FFF2-40B4-BE49-F238E27FC236}">
                <a16:creationId xmlns:a16="http://schemas.microsoft.com/office/drawing/2014/main" id="{DA6BF21B-42F5-3CF9-9450-3C48F8003565}"/>
              </a:ext>
            </a:extLst>
          </p:cNvPr>
          <p:cNvSpPr/>
          <p:nvPr/>
        </p:nvSpPr>
        <p:spPr>
          <a:xfrm>
            <a:off x="7850740" y="3964343"/>
            <a:ext cx="1367327" cy="692209"/>
          </a:xfrm>
          <a:prstGeom prst="chevron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D4C7666-C9EE-2195-A1A6-5703AAD21752}"/>
              </a:ext>
            </a:extLst>
          </p:cNvPr>
          <p:cNvSpPr txBox="1"/>
          <p:nvPr/>
        </p:nvSpPr>
        <p:spPr>
          <a:xfrm>
            <a:off x="6761150" y="4805617"/>
            <a:ext cx="14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Sessie 2 dorpsraad</a:t>
            </a:r>
          </a:p>
          <a:p>
            <a:pPr algn="ctr"/>
            <a:r>
              <a:rPr lang="nl-BE" sz="1200" dirty="0">
                <a:solidFill>
                  <a:srgbClr val="BB903F"/>
                </a:solidFill>
              </a:rPr>
              <a:t>PLANET</a:t>
            </a:r>
          </a:p>
          <a:p>
            <a:pPr algn="ctr"/>
            <a:r>
              <a:rPr lang="nl-BE" sz="1200" dirty="0"/>
              <a:t>24 juni</a:t>
            </a:r>
          </a:p>
        </p:txBody>
      </p:sp>
      <p:sp>
        <p:nvSpPr>
          <p:cNvPr id="30" name="Pijl: punthaak 29">
            <a:extLst>
              <a:ext uri="{FF2B5EF4-FFF2-40B4-BE49-F238E27FC236}">
                <a16:creationId xmlns:a16="http://schemas.microsoft.com/office/drawing/2014/main" id="{6E69FF4D-771A-CBDD-785E-A8267C4E7822}"/>
              </a:ext>
            </a:extLst>
          </p:cNvPr>
          <p:cNvSpPr/>
          <p:nvPr/>
        </p:nvSpPr>
        <p:spPr>
          <a:xfrm>
            <a:off x="8891903" y="3964340"/>
            <a:ext cx="1367327" cy="692209"/>
          </a:xfrm>
          <a:prstGeom prst="chevron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492001FD-B514-768E-27D6-80AED7C6D71B}"/>
              </a:ext>
            </a:extLst>
          </p:cNvPr>
          <p:cNvSpPr txBox="1"/>
          <p:nvPr/>
        </p:nvSpPr>
        <p:spPr>
          <a:xfrm>
            <a:off x="7645639" y="3311429"/>
            <a:ext cx="146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Sessie 3 dorpsraad</a:t>
            </a:r>
          </a:p>
          <a:p>
            <a:pPr algn="ctr"/>
            <a:r>
              <a:rPr lang="nl-BE" sz="1200" dirty="0">
                <a:solidFill>
                  <a:srgbClr val="BB903F"/>
                </a:solidFill>
              </a:rPr>
              <a:t>PROSPERITY </a:t>
            </a:r>
            <a:r>
              <a:rPr lang="nl-BE" sz="1200" dirty="0"/>
              <a:t>9 sept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46F51FF1-10C1-EDC3-5077-CE8366EA63BA}"/>
              </a:ext>
            </a:extLst>
          </p:cNvPr>
          <p:cNvSpPr txBox="1"/>
          <p:nvPr/>
        </p:nvSpPr>
        <p:spPr>
          <a:xfrm>
            <a:off x="8849173" y="4842931"/>
            <a:ext cx="146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/>
              <a:t>Dorpsraad ontmoet </a:t>
            </a:r>
            <a:r>
              <a:rPr lang="nl-BE" sz="1200" dirty="0">
                <a:solidFill>
                  <a:srgbClr val="BB903F"/>
                </a:solidFill>
              </a:rPr>
              <a:t>gemeenteraad</a:t>
            </a:r>
          </a:p>
          <a:p>
            <a:pPr algn="ctr"/>
            <a:r>
              <a:rPr lang="nl-BE" sz="1200" dirty="0"/>
              <a:t>25 september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2890B2E9-74D9-1FD7-4FC0-25ED5E8674C4}"/>
              </a:ext>
            </a:extLst>
          </p:cNvPr>
          <p:cNvSpPr/>
          <p:nvPr/>
        </p:nvSpPr>
        <p:spPr>
          <a:xfrm>
            <a:off x="2253244" y="3849076"/>
            <a:ext cx="85458" cy="85458"/>
          </a:xfrm>
          <a:prstGeom prst="ellipse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D8C1A407-BB32-D2ED-21DE-9BDCF8C3B653}"/>
              </a:ext>
            </a:extLst>
          </p:cNvPr>
          <p:cNvSpPr/>
          <p:nvPr/>
        </p:nvSpPr>
        <p:spPr>
          <a:xfrm>
            <a:off x="3181888" y="4720159"/>
            <a:ext cx="85458" cy="85458"/>
          </a:xfrm>
          <a:prstGeom prst="ellipse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B72FC858-7678-6186-B443-E178D651583F}"/>
              </a:ext>
            </a:extLst>
          </p:cNvPr>
          <p:cNvSpPr/>
          <p:nvPr/>
        </p:nvSpPr>
        <p:spPr>
          <a:xfrm>
            <a:off x="4284293" y="3836161"/>
            <a:ext cx="85458" cy="85458"/>
          </a:xfrm>
          <a:prstGeom prst="ellipse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38820D7B-8787-6904-D31A-CD69D0EEB8AB}"/>
              </a:ext>
            </a:extLst>
          </p:cNvPr>
          <p:cNvSpPr/>
          <p:nvPr/>
        </p:nvSpPr>
        <p:spPr>
          <a:xfrm>
            <a:off x="5220058" y="4688357"/>
            <a:ext cx="85458" cy="85458"/>
          </a:xfrm>
          <a:prstGeom prst="ellipse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478CCCB6-A10B-7FCB-A44F-18D97B3D60A1}"/>
              </a:ext>
            </a:extLst>
          </p:cNvPr>
          <p:cNvSpPr/>
          <p:nvPr/>
        </p:nvSpPr>
        <p:spPr>
          <a:xfrm>
            <a:off x="6259797" y="3836161"/>
            <a:ext cx="85458" cy="85458"/>
          </a:xfrm>
          <a:prstGeom prst="ellipse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29DA688F-2D48-70C1-9B94-AE2C990CAE3D}"/>
              </a:ext>
            </a:extLst>
          </p:cNvPr>
          <p:cNvSpPr/>
          <p:nvPr/>
        </p:nvSpPr>
        <p:spPr>
          <a:xfrm>
            <a:off x="7450510" y="4688356"/>
            <a:ext cx="85458" cy="85458"/>
          </a:xfrm>
          <a:prstGeom prst="ellipse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756355A9-F646-F6A7-ED01-56E4A16BF081}"/>
              </a:ext>
            </a:extLst>
          </p:cNvPr>
          <p:cNvSpPr/>
          <p:nvPr/>
        </p:nvSpPr>
        <p:spPr>
          <a:xfrm>
            <a:off x="8377728" y="3849076"/>
            <a:ext cx="85458" cy="85458"/>
          </a:xfrm>
          <a:prstGeom prst="ellipse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EC7F5483-9157-F9CB-C746-7550C1073D71}"/>
              </a:ext>
            </a:extLst>
          </p:cNvPr>
          <p:cNvSpPr/>
          <p:nvPr/>
        </p:nvSpPr>
        <p:spPr>
          <a:xfrm>
            <a:off x="9490108" y="4707011"/>
            <a:ext cx="85458" cy="85458"/>
          </a:xfrm>
          <a:prstGeom prst="ellipse">
            <a:avLst/>
          </a:prstGeom>
          <a:solidFill>
            <a:srgbClr val="BB90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3C596C8E-85F0-735C-112E-976F0D21107E}"/>
              </a:ext>
            </a:extLst>
          </p:cNvPr>
          <p:cNvSpPr txBox="1"/>
          <p:nvPr/>
        </p:nvSpPr>
        <p:spPr>
          <a:xfrm>
            <a:off x="3523717" y="3357596"/>
            <a:ext cx="160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rgbClr val="BB903F"/>
                </a:solidFill>
              </a:rPr>
              <a:t>Ondernemersenquête</a:t>
            </a:r>
            <a:r>
              <a:rPr lang="nl-BE" sz="1200" dirty="0"/>
              <a:t> 22 mei</a:t>
            </a:r>
          </a:p>
        </p:txBody>
      </p:sp>
    </p:spTree>
    <p:extLst>
      <p:ext uri="{BB962C8B-B14F-4D97-AF65-F5344CB8AC3E}">
        <p14:creationId xmlns:p14="http://schemas.microsoft.com/office/powerpoint/2010/main" val="3546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6E80-0637-9DEC-A4C7-FE1080750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7E01B21-C157-D1AE-B39B-059F0DDA3EBA}"/>
              </a:ext>
            </a:extLst>
          </p:cNvPr>
          <p:cNvSpPr txBox="1"/>
          <p:nvPr/>
        </p:nvSpPr>
        <p:spPr>
          <a:xfrm>
            <a:off x="897308" y="1375874"/>
            <a:ext cx="105782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Prioriteiten voor de burger per thema</a:t>
            </a:r>
          </a:p>
          <a:p>
            <a:endParaRPr lang="nl-BE" sz="20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Laarne als ondernemende en werkende gemeente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Korte keten-initiatieven promoten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Behoud van divers winkelaanbod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Kleinschalig toerisme in harmonie met natuur en bewoners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Trekpleisters verder promoten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Laarne als bruisende gemeente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bewegwijzerde loop-, fiets- en wandelroutes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speel- en beweegzones in het openbaar domein voor alle leeftijden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Multifunctioneel gebruik van bestaande infrastructuur van scholen en openbare gebouwen</a:t>
            </a:r>
          </a:p>
        </p:txBody>
      </p:sp>
    </p:spTree>
    <p:extLst>
      <p:ext uri="{BB962C8B-B14F-4D97-AF65-F5344CB8AC3E}">
        <p14:creationId xmlns:p14="http://schemas.microsoft.com/office/powerpoint/2010/main" val="51592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0E9F6-58EB-AD1F-2141-D9CF38D98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32FD5A3-5C53-C06D-C82F-362EC06C9416}"/>
              </a:ext>
            </a:extLst>
          </p:cNvPr>
          <p:cNvSpPr txBox="1"/>
          <p:nvPr/>
        </p:nvSpPr>
        <p:spPr>
          <a:xfrm>
            <a:off x="897308" y="1375874"/>
            <a:ext cx="105782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Prioriteiten voor de burger per thema</a:t>
            </a:r>
          </a:p>
          <a:p>
            <a:endParaRPr lang="nl-BE" sz="20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Laarne als leefbare gemeente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Geen zwaar verkeer in de dorpskernen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Versterken van buurtgevoel door buurtwerking te promoten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Beter afvalbeheer (zwerfvuil aanpakken, onderhoud van paden) en groenbeleid (meer bomen en duurzame bloemen, hondenweides)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Laarne als woongemeente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Landelijk karakter vrijwaren, ook in bouwstijl nieuwbouw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Vermijden van </a:t>
            </a:r>
            <a:r>
              <a:rPr lang="nl-BE" sz="2000" dirty="0" err="1"/>
              <a:t>appartementisering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Levenslang wonen stimuleren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Woningdiversiteit stimuleren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Minder verkavelen </a:t>
            </a:r>
          </a:p>
        </p:txBody>
      </p:sp>
    </p:spTree>
    <p:extLst>
      <p:ext uri="{BB962C8B-B14F-4D97-AF65-F5344CB8AC3E}">
        <p14:creationId xmlns:p14="http://schemas.microsoft.com/office/powerpoint/2010/main" val="302684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28A1F-56E0-5FBE-54D4-52946CC0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(verbeter)suggesties van inwoners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7CA3044-FAFF-5073-379A-FC560EB5DFE9}"/>
              </a:ext>
            </a:extLst>
          </p:cNvPr>
          <p:cNvSpPr/>
          <p:nvPr/>
        </p:nvSpPr>
        <p:spPr>
          <a:xfrm>
            <a:off x="944880" y="1777998"/>
            <a:ext cx="2885440" cy="4714875"/>
          </a:xfrm>
          <a:prstGeom prst="rect">
            <a:avLst/>
          </a:prstGeom>
          <a:solidFill>
            <a:srgbClr val="BB903F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56C14C-A7FA-43BD-E16A-5782C426785A}"/>
              </a:ext>
            </a:extLst>
          </p:cNvPr>
          <p:cNvSpPr txBox="1"/>
          <p:nvPr/>
        </p:nvSpPr>
        <p:spPr>
          <a:xfrm>
            <a:off x="1131148" y="1871133"/>
            <a:ext cx="24485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Communicatie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Digitale nieuwsbrief</a:t>
            </a:r>
          </a:p>
          <a:p>
            <a:endParaRPr lang="nl-BE" sz="1600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WhatsApp-kanaal</a:t>
            </a:r>
          </a:p>
          <a:p>
            <a:endParaRPr lang="nl-BE" sz="1600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Communicatieborden in de dorpskernen</a:t>
            </a:r>
          </a:p>
          <a:p>
            <a:br>
              <a:rPr lang="nl-BE" sz="1600" dirty="0">
                <a:solidFill>
                  <a:schemeClr val="bg1"/>
                </a:solidFill>
              </a:rPr>
            </a:br>
            <a:r>
              <a:rPr lang="nl-BE" sz="1600" dirty="0">
                <a:solidFill>
                  <a:schemeClr val="bg1"/>
                </a:solidFill>
              </a:rPr>
              <a:t>Meer interessante (?) info in KLAAR</a:t>
            </a:r>
          </a:p>
          <a:p>
            <a:endParaRPr lang="nl-BE" sz="1600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Website weinig intuïtief</a:t>
            </a:r>
          </a:p>
          <a:p>
            <a:r>
              <a:rPr lang="nl-BE" sz="1600" dirty="0">
                <a:solidFill>
                  <a:schemeClr val="bg1"/>
                </a:solidFill>
              </a:rPr>
              <a:t>--------------------------------</a:t>
            </a:r>
          </a:p>
          <a:p>
            <a:r>
              <a:rPr lang="nl-BE" sz="1600" dirty="0">
                <a:solidFill>
                  <a:schemeClr val="bg1"/>
                </a:solidFill>
              </a:rPr>
              <a:t>In het algemeen genomen is men best tevreden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C71549A-F5A9-6E07-B96D-9F24A8AC3B45}"/>
              </a:ext>
            </a:extLst>
          </p:cNvPr>
          <p:cNvSpPr/>
          <p:nvPr/>
        </p:nvSpPr>
        <p:spPr>
          <a:xfrm>
            <a:off x="4560146" y="1777999"/>
            <a:ext cx="2885440" cy="4714875"/>
          </a:xfrm>
          <a:prstGeom prst="rect">
            <a:avLst/>
          </a:prstGeom>
          <a:solidFill>
            <a:srgbClr val="BB903F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4893604-5C9F-712F-8F96-41994DD4370B}"/>
              </a:ext>
            </a:extLst>
          </p:cNvPr>
          <p:cNvSpPr/>
          <p:nvPr/>
        </p:nvSpPr>
        <p:spPr>
          <a:xfrm>
            <a:off x="8175412" y="1778000"/>
            <a:ext cx="2885440" cy="4714875"/>
          </a:xfrm>
          <a:prstGeom prst="rect">
            <a:avLst/>
          </a:prstGeom>
          <a:solidFill>
            <a:srgbClr val="BB903F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D2BA96B-60C7-E274-419A-F1D611739406}"/>
              </a:ext>
            </a:extLst>
          </p:cNvPr>
          <p:cNvSpPr txBox="1"/>
          <p:nvPr/>
        </p:nvSpPr>
        <p:spPr>
          <a:xfrm>
            <a:off x="4778586" y="1871133"/>
            <a:ext cx="24485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Dienstverlening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Uitbreiden van de openingsuren</a:t>
            </a:r>
          </a:p>
          <a:p>
            <a:endParaRPr lang="nl-BE" sz="1600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Voorkeur naar contact per e-mail of vrije inloop</a:t>
            </a:r>
          </a:p>
          <a:p>
            <a:endParaRPr lang="nl-BE" sz="1600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Wijkactiviteiten organiseren</a:t>
            </a:r>
          </a:p>
          <a:p>
            <a:r>
              <a:rPr lang="nl-BE" sz="1600" dirty="0">
                <a:solidFill>
                  <a:schemeClr val="bg1"/>
                </a:solidFill>
              </a:rPr>
              <a:t>------------------------------</a:t>
            </a:r>
          </a:p>
          <a:p>
            <a:r>
              <a:rPr lang="nl-BE" sz="1600" dirty="0">
                <a:solidFill>
                  <a:schemeClr val="bg1"/>
                </a:solidFill>
              </a:rPr>
              <a:t>Ook hier in het algemeen wel tevreden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BDF5292-30D1-C416-DB64-CB762E883B72}"/>
              </a:ext>
            </a:extLst>
          </p:cNvPr>
          <p:cNvSpPr txBox="1"/>
          <p:nvPr/>
        </p:nvSpPr>
        <p:spPr>
          <a:xfrm>
            <a:off x="8463281" y="1871133"/>
            <a:ext cx="24485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bg1"/>
                </a:solidFill>
              </a:rPr>
              <a:t>Participatie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Enquêtering is ok</a:t>
            </a:r>
          </a:p>
          <a:p>
            <a:endParaRPr lang="nl-BE" sz="1600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Buurtbabbels organiseren</a:t>
            </a:r>
          </a:p>
          <a:p>
            <a:endParaRPr lang="nl-BE" sz="1600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Indienen van meldingen en klachten (hoewel zeer eenzijdig)</a:t>
            </a:r>
          </a:p>
          <a:p>
            <a:endParaRPr lang="nl-BE" sz="1600" dirty="0">
              <a:solidFill>
                <a:schemeClr val="bg1"/>
              </a:solidFill>
            </a:endParaRPr>
          </a:p>
          <a:p>
            <a:r>
              <a:rPr lang="nl-BE" sz="1600" dirty="0">
                <a:solidFill>
                  <a:schemeClr val="bg1"/>
                </a:solidFill>
              </a:rPr>
              <a:t>Interesse in Dorpsraad 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ogo, Lettertype, grafische vormgeving&#10;&#10;Door AI gegenereerde inhoud is mogelijk onjuist.">
            <a:extLst>
              <a:ext uri="{FF2B5EF4-FFF2-40B4-BE49-F238E27FC236}">
                <a16:creationId xmlns:a16="http://schemas.microsoft.com/office/drawing/2014/main" id="{05F7A521-95A7-0A52-98E1-F5C68F6A0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32" y="511759"/>
            <a:ext cx="5949183" cy="583448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4EA20A6-66C6-7F0F-85CE-B8C531C4F46A}"/>
              </a:ext>
            </a:extLst>
          </p:cNvPr>
          <p:cNvSpPr txBox="1"/>
          <p:nvPr/>
        </p:nvSpPr>
        <p:spPr>
          <a:xfrm>
            <a:off x="7366474" y="2110811"/>
            <a:ext cx="42934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17 Duurzame Ontwikkelingsdoelstellingen van de Verenigde Naties voor een duurzame en rechtvaardige toekomst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Betrokkenheid van het lokale niveau cruciaal 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Laarne wil dit verankeren in het beleid en gaat in dialoog met haar inwoners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SDG’s</a:t>
            </a:r>
            <a:r>
              <a:rPr lang="nl-BE" dirty="0"/>
              <a:t> gebundeld in 5 pijlers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57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47B051-026C-3A4F-B65C-A1CF8B9E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Eerste bijeenkomst dorpsraad (10 juni)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90207B-F28F-6A45-943A-8D5BE974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2637"/>
            <a:ext cx="3468880" cy="90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4400" dirty="0"/>
              <a:t>PIJLER PEOPLE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93908-6C2E-DD46-DA08-D88E6A4BA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560" y="4492034"/>
            <a:ext cx="1837887" cy="1815335"/>
          </a:xfrm>
          <a:prstGeom prst="rect">
            <a:avLst/>
          </a:prstGeom>
        </p:spPr>
      </p:pic>
      <p:pic>
        <p:nvPicPr>
          <p:cNvPr id="6" name="Afbeelding 5" descr="Afbeelding met tekst, Lettertype, ontwerp, logo&#10;&#10;Automatisch gegenereerde beschrijving">
            <a:extLst>
              <a:ext uri="{FF2B5EF4-FFF2-40B4-BE49-F238E27FC236}">
                <a16:creationId xmlns:a16="http://schemas.microsoft.com/office/drawing/2014/main" id="{A08F6FEA-763F-C478-BC9A-778F1CB7F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293" y="4492034"/>
            <a:ext cx="1752867" cy="1798515"/>
          </a:xfrm>
          <a:prstGeom prst="rect">
            <a:avLst/>
          </a:prstGeom>
        </p:spPr>
      </p:pic>
      <p:pic>
        <p:nvPicPr>
          <p:cNvPr id="7" name="Afbeelding 6" descr="Afbeelding met tekst, Lettertype, rood, Graphics&#10;&#10;Automatisch gegenereerde beschrijving">
            <a:extLst>
              <a:ext uri="{FF2B5EF4-FFF2-40B4-BE49-F238E27FC236}">
                <a16:creationId xmlns:a16="http://schemas.microsoft.com/office/drawing/2014/main" id="{5C57B949-2F24-8BCE-74CD-8AEA9D414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40" y="4510266"/>
            <a:ext cx="1752867" cy="1779836"/>
          </a:xfrm>
          <a:prstGeom prst="rect">
            <a:avLst/>
          </a:prstGeom>
        </p:spPr>
      </p:pic>
      <p:pic>
        <p:nvPicPr>
          <p:cNvPr id="8" name="Afbeelding 7" descr="Afbeelding met tekst, Lettertype, groen, schermopname&#10;&#10;Automatisch gegenereerde beschrijving">
            <a:extLst>
              <a:ext uri="{FF2B5EF4-FFF2-40B4-BE49-F238E27FC236}">
                <a16:creationId xmlns:a16="http://schemas.microsoft.com/office/drawing/2014/main" id="{4004A24E-DBFF-4610-A1A6-80A7E2DE3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527" y="4501454"/>
            <a:ext cx="1771025" cy="1789096"/>
          </a:xfrm>
          <a:prstGeom prst="rect">
            <a:avLst/>
          </a:prstGeom>
        </p:spPr>
      </p:pic>
      <p:pic>
        <p:nvPicPr>
          <p:cNvPr id="9" name="Afbeelding 8" descr="Afbeelding met tekst, logo, rood, ontwerp&#10;&#10;Automatisch gegenereerde beschrijving">
            <a:extLst>
              <a:ext uri="{FF2B5EF4-FFF2-40B4-BE49-F238E27FC236}">
                <a16:creationId xmlns:a16="http://schemas.microsoft.com/office/drawing/2014/main" id="{77F15B56-68DE-2D6A-1CFF-5A1AF7B1F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19" y="4498064"/>
            <a:ext cx="1811322" cy="178923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A5A9D00-9B16-D074-9C97-B315AF1BC017}"/>
              </a:ext>
            </a:extLst>
          </p:cNvPr>
          <p:cNvSpPr txBox="1"/>
          <p:nvPr/>
        </p:nvSpPr>
        <p:spPr>
          <a:xfrm>
            <a:off x="2613541" y="2103745"/>
            <a:ext cx="67169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</a:rPr>
              <a:t>3 gesprekstafels</a:t>
            </a:r>
            <a:br>
              <a:rPr lang="nl-BE" sz="2800" dirty="0">
                <a:solidFill>
                  <a:schemeClr val="bg1"/>
                </a:solidFill>
              </a:rPr>
            </a:br>
            <a:endParaRPr lang="nl-BE" sz="2800" dirty="0">
              <a:solidFill>
                <a:schemeClr val="bg1"/>
              </a:solidFill>
            </a:endParaRP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Armoede en sociaal beleid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Algemene zorg, ouderzorg en gezondheid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Onderwijs en kindzorg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840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AC71EFE-1AF2-F42A-CBD8-8FF64A79C4F1}"/>
              </a:ext>
            </a:extLst>
          </p:cNvPr>
          <p:cNvSpPr txBox="1"/>
          <p:nvPr/>
        </p:nvSpPr>
        <p:spPr>
          <a:xfrm>
            <a:off x="897308" y="1375874"/>
            <a:ext cx="1057826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Veelbesproken onderwerpen</a:t>
            </a:r>
          </a:p>
          <a:p>
            <a:endParaRPr lang="nl-BE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Gezondheid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bewegingsaanbod voor ouderen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Ruimte voor jongeren (afspreekplekken, activiteiten, buurtjongerenambassadeur)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vereenzaming actief aanpakken, niet enkel focussen op ouderen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psychologische hulpverlening laagdrempelig, </a:t>
            </a:r>
            <a:r>
              <a:rPr lang="nl-BE" sz="2000" dirty="0" err="1"/>
              <a:t>Overkophuis</a:t>
            </a:r>
            <a:r>
              <a:rPr lang="nl-BE" sz="2000" dirty="0"/>
              <a:t> promoten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Buurtcohesie bevorderen d.m.v. buurtcomités &gt; sociale ondersteuning en veiligheidsgevoel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Korte keten en markt: steun lokale economie, verse producten, imago landelijke gemeente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Gezonde publieke ruimte: wandelroutes verder uitwerken, meer bankjes, drinkfonteintjes en onderhoudsbeleid</a:t>
            </a:r>
          </a:p>
          <a:p>
            <a:endParaRPr lang="nl-BE" sz="2000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Veiligheid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fietsveiligheid: onderhoud fietspaden, begroeiing aan de paden, goede verlichting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Rolstoelvriendelijkheid meer uitdragen en veilig voetgangersverkeer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Overlast op pleintjes aanpakken (Sociaal Huis Kalken – Bibliotheek Laarne)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25425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340B7-97E7-25CC-CAD0-AD016B7F4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960E144-F98C-EFA1-FD95-B9DC973F3DE7}"/>
              </a:ext>
            </a:extLst>
          </p:cNvPr>
          <p:cNvSpPr txBox="1"/>
          <p:nvPr/>
        </p:nvSpPr>
        <p:spPr>
          <a:xfrm>
            <a:off x="897308" y="1034043"/>
            <a:ext cx="105782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Sociaal beleid en sociale zorg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Grootste probleem: Sociaal Huis onvoldoende gekend (noch locatie, noch diensten)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Vereenzaming aanpakken, evt. via buurtinitiatieven, ontmoetingsplekken, Sociaal Eethuis,…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Langdurige werkloosheid en </a:t>
            </a:r>
            <a:r>
              <a:rPr lang="nl-BE" sz="2000" dirty="0" err="1"/>
              <a:t>heractivering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Betaalbaar wonen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Verdoken armoede opsporen </a:t>
            </a:r>
          </a:p>
          <a:p>
            <a:endParaRPr lang="nl-BE" sz="2000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Kindzorg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Doorgedreven ondersteuning jonge ouders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 Meer kinderopvangplaatsen en flexibele(re) 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Kinderopvang organiseren via lokale ouders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Veiligere en gezondere speeltuinen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Tieneraanbod uitbreiden (moeilijk te bereiken doelgroep)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ondersteuning aan verenigingen</a:t>
            </a:r>
          </a:p>
          <a:p>
            <a:endParaRPr lang="nl-BE" sz="2000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Ook mobiliteit veel aan bod (meegenomen naar sessie 2)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61160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10EFD-85BF-8C8B-7B8A-89B2F870A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0C236-CEB7-0DDC-DB0F-7F45A86A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Tweede bijeenkomst dorpsraad (24 juni)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10DD23-43B8-2C85-CD1B-261989E4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2637"/>
            <a:ext cx="3468880" cy="90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BE" sz="4400" dirty="0"/>
              <a:t>PIJLER PLANET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DFA24BA-BCC4-E095-F9A5-99ADF82B2645}"/>
              </a:ext>
            </a:extLst>
          </p:cNvPr>
          <p:cNvSpPr txBox="1"/>
          <p:nvPr/>
        </p:nvSpPr>
        <p:spPr>
          <a:xfrm>
            <a:off x="2613541" y="2103745"/>
            <a:ext cx="67169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</a:rPr>
              <a:t>3 gesprekstafels</a:t>
            </a:r>
            <a:br>
              <a:rPr lang="nl-BE" sz="2800" dirty="0">
                <a:solidFill>
                  <a:schemeClr val="bg1"/>
                </a:solidFill>
              </a:rPr>
            </a:br>
            <a:endParaRPr lang="nl-BE" sz="2800" dirty="0">
              <a:solidFill>
                <a:schemeClr val="bg1"/>
              </a:solidFill>
            </a:endParaRP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Mobiliteit en duurzaamheid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Openbaar domein, milieu en natuur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Ruimtelijk beleid &amp; wonen in het dorp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A3297B-F844-252E-B512-AD7166FE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5" y="4776224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9DAA150-2471-F549-4EFB-63271D253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935" y="4776225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23F1B6-96D4-7236-5B1C-CD4227BF4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92" y="4776224"/>
            <a:ext cx="1438276" cy="14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C51DAF-E1AB-5A2A-0150-A189FB841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67" y="4776225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E26260F-A67B-6AB6-4A7E-3D68EF1DE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41" y="4776225"/>
            <a:ext cx="143827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881D63-C442-B680-66F7-6980A6005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61" y="4776226"/>
            <a:ext cx="1438275" cy="143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2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C6E35-9E01-7A62-4C8C-537FE4E94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2AD5FFC-691F-D9D5-D3E1-D877346D40F2}"/>
              </a:ext>
            </a:extLst>
          </p:cNvPr>
          <p:cNvSpPr txBox="1"/>
          <p:nvPr/>
        </p:nvSpPr>
        <p:spPr>
          <a:xfrm>
            <a:off x="897308" y="1375874"/>
            <a:ext cx="1057826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BB903F"/>
                </a:solidFill>
                <a:latin typeface="Plau" panose="00000500000000000000" pitchFamily="50" charset="0"/>
              </a:rPr>
              <a:t>Veelbesproken onderwerpen</a:t>
            </a:r>
          </a:p>
          <a:p>
            <a:endParaRPr lang="nl-BE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Mobiliteit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interne en externe verbindingen onvoldoende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Fietsinfrastructuur moet beter, ook tussen dorpskernen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Leefbaarheid omgeving en te hoge snelheid (meer verkeersremmers en controle)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Trage wegen en zachte mobiliteit: meer veilige fiets- en wandelroutes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endParaRPr lang="nl-BE" sz="2000" dirty="0">
              <a:solidFill>
                <a:srgbClr val="BB903F"/>
              </a:solidFill>
              <a:latin typeface="Plau" panose="00000500000000000000" pitchFamily="50" charset="0"/>
            </a:endParaRPr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Veiligheid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fietsveiligheid: onderhoud fietspaden, begroeiing aan de paden, goede verlichting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Vandalisme en diefstal(preventie)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58842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E7B76-3D6D-BE3A-56D2-CE604C296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DE4E0A2-3509-09B9-A617-263A9786A0AD}"/>
              </a:ext>
            </a:extLst>
          </p:cNvPr>
          <p:cNvSpPr txBox="1"/>
          <p:nvPr/>
        </p:nvSpPr>
        <p:spPr>
          <a:xfrm>
            <a:off x="897308" y="1384421"/>
            <a:ext cx="1057826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Openbaar domein en landschapsinrichting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Meer speeltuinen en zitbanken -&gt; inrichten van ontmoetingsruimten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Minder verharding in dorpskernen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Groencreatie door bomen en bloemen (maar duurzamer)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Zwerfvuil aanpakken d.m.v. sensibilisering en preventie, meer vuilbakken, controles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  <a:p>
            <a:r>
              <a:rPr lang="nl-BE" sz="2000" dirty="0">
                <a:solidFill>
                  <a:srgbClr val="BB903F"/>
                </a:solidFill>
                <a:latin typeface="Plau" panose="00000500000000000000" pitchFamily="50" charset="0"/>
              </a:rPr>
              <a:t>Ruimtelijk beleid en wonen</a:t>
            </a:r>
            <a:endParaRPr lang="nl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beschermen van de dorpsidentiteit en landelijke karakter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Verdichting dorpskern ok, maar geen eentonigheid in bouwstijl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Betaalbaarheid woningen </a:t>
            </a:r>
            <a:r>
              <a:rPr lang="nl-BE" sz="2000" dirty="0" err="1"/>
              <a:t>cfr</a:t>
            </a:r>
            <a:r>
              <a:rPr lang="nl-BE" sz="2000" dirty="0"/>
              <a:t>. gezinssamenstelling (meer alleenstaanden -&gt; kleiner wonen)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Aangepaste woonvormen ondersteunen (</a:t>
            </a:r>
            <a:r>
              <a:rPr lang="nl-BE" sz="2000" dirty="0" err="1"/>
              <a:t>cohousen</a:t>
            </a:r>
            <a:r>
              <a:rPr lang="nl-BE" sz="2000" dirty="0"/>
              <a:t>, </a:t>
            </a:r>
            <a:r>
              <a:rPr lang="nl-BE" sz="2000" dirty="0" err="1"/>
              <a:t>kangoeroewonen</a:t>
            </a:r>
            <a:r>
              <a:rPr lang="nl-BE" sz="2000" dirty="0"/>
              <a:t>, seniorenhuisvesting)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/>
              <a:t>Leegstand en verwaarlozing -&gt; aanpakken en evt. herbestemmen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42417506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1331</Words>
  <Application>Microsoft Office PowerPoint</Application>
  <PresentationFormat>Breedbeeld</PresentationFormat>
  <Paragraphs>248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Halyard Text</vt:lpstr>
      <vt:lpstr>Plau</vt:lpstr>
      <vt:lpstr>Kantoorthema</vt:lpstr>
      <vt:lpstr>1_Kantoorthema</vt:lpstr>
      <vt:lpstr>Dorpsraad ontmoet gemeenteraad</vt:lpstr>
      <vt:lpstr>Tijdlijn</vt:lpstr>
      <vt:lpstr>PowerPoint-presentatie</vt:lpstr>
      <vt:lpstr>Eerste bijeenkomst dorpsraad (10 juni)</vt:lpstr>
      <vt:lpstr>PowerPoint-presentatie</vt:lpstr>
      <vt:lpstr>PowerPoint-presentatie</vt:lpstr>
      <vt:lpstr>Tweede bijeenkomst dorpsraad (24 juni)</vt:lpstr>
      <vt:lpstr>PowerPoint-presentatie</vt:lpstr>
      <vt:lpstr>PowerPoint-presentatie</vt:lpstr>
      <vt:lpstr>Derde bijeenkomst dorpsraad (9 sept.)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(verbeter)suggesties van inwoners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</dc:creator>
  <cp:lastModifiedBy>Kristof De Clercq</cp:lastModifiedBy>
  <cp:revision>30</cp:revision>
  <dcterms:created xsi:type="dcterms:W3CDTF">2019-12-05T10:39:16Z</dcterms:created>
  <dcterms:modified xsi:type="dcterms:W3CDTF">2025-10-30T15:29:04Z</dcterms:modified>
</cp:coreProperties>
</file>